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4" r:id="rId1"/>
  </p:sldMasterIdLst>
  <p:notesMasterIdLst>
    <p:notesMasterId r:id="rId10"/>
  </p:notesMasterIdLst>
  <p:handoutMasterIdLst>
    <p:handoutMasterId r:id="rId11"/>
  </p:handoutMasterIdLst>
  <p:sldIdLst>
    <p:sldId id="256" r:id="rId2"/>
    <p:sldId id="609" r:id="rId3"/>
    <p:sldId id="614" r:id="rId4"/>
    <p:sldId id="615" r:id="rId5"/>
    <p:sldId id="617" r:id="rId6"/>
    <p:sldId id="616" r:id="rId7"/>
    <p:sldId id="613" r:id="rId8"/>
    <p:sldId id="612" r:id="rId9"/>
  </p:sldIdLst>
  <p:sldSz cx="9144000" cy="6858000" type="screen4x3"/>
  <p:notesSz cx="6858000" cy="9144000"/>
  <p:custDataLst>
    <p:tags r:id="rId1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SimSun" pitchFamily="2" charset="-122"/>
        <a:cs typeface="SimSun" pitchFamily="2" charset="-122"/>
      </a:defRPr>
    </a:lvl1pPr>
    <a:lvl2pPr marL="4572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SimSun" pitchFamily="2" charset="-122"/>
        <a:cs typeface="SimSun" pitchFamily="2" charset="-122"/>
      </a:defRPr>
    </a:lvl2pPr>
    <a:lvl3pPr marL="9144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SimSun" pitchFamily="2" charset="-122"/>
        <a:cs typeface="SimSun" pitchFamily="2" charset="-122"/>
      </a:defRPr>
    </a:lvl3pPr>
    <a:lvl4pPr marL="13716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SimSun" pitchFamily="2" charset="-122"/>
        <a:cs typeface="SimSun" pitchFamily="2" charset="-122"/>
      </a:defRPr>
    </a:lvl4pPr>
    <a:lvl5pPr marL="1828800" algn="l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Arial" charset="0"/>
        <a:ea typeface="SimSun" pitchFamily="2" charset="-122"/>
        <a:cs typeface="SimSun" pitchFamily="2" charset="-122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Arial" charset="0"/>
        <a:ea typeface="SimSun" pitchFamily="2" charset="-122"/>
        <a:cs typeface="SimSun" pitchFamily="2" charset="-122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Arial" charset="0"/>
        <a:ea typeface="SimSun" pitchFamily="2" charset="-122"/>
        <a:cs typeface="SimSun" pitchFamily="2" charset="-122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Arial" charset="0"/>
        <a:ea typeface="SimSun" pitchFamily="2" charset="-122"/>
        <a:cs typeface="SimSun" pitchFamily="2" charset="-122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Arial" charset="0"/>
        <a:ea typeface="SimSun" pitchFamily="2" charset="-122"/>
        <a:cs typeface="SimSun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216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Yuan Shen" initials="Y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FF00FF"/>
    <a:srgbClr val="FF6FCF"/>
    <a:srgbClr val="FF95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826" autoAdjust="0"/>
  </p:normalViewPr>
  <p:slideViewPr>
    <p:cSldViewPr snapToGrid="0" showGuides="1">
      <p:cViewPr>
        <p:scale>
          <a:sx n="100" d="100"/>
          <a:sy n="100" d="100"/>
        </p:scale>
        <p:origin x="931" y="-240"/>
      </p:cViewPr>
      <p:guideLst>
        <p:guide pos="2880"/>
        <p:guide orient="horz" pos="2160"/>
      </p:guideLst>
    </p:cSldViewPr>
  </p:slideViewPr>
  <p:outlineViewPr>
    <p:cViewPr>
      <p:scale>
        <a:sx n="33" d="100"/>
        <a:sy n="33" d="100"/>
      </p:scale>
      <p:origin x="0" y="1968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2D74BD-D28F-074F-AA70-AF620B4954E4}" type="datetimeFigureOut">
              <a:rPr lang="en-US" smtClean="0"/>
              <a:t>5/17/2021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32CEF5-DDB9-374C-A8E8-4D59DA4405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9793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430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430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30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a typeface="Arial" charset="0"/>
                <a:cs typeface="Arial" charset="0"/>
              </a:defRPr>
            </a:lvl1pPr>
          </a:lstStyle>
          <a:p>
            <a:endParaRPr lang="en-US"/>
          </a:p>
        </p:txBody>
      </p:sp>
      <p:sp>
        <p:nvSpPr>
          <p:cNvPr id="430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Arial" charset="0"/>
                <a:cs typeface="Arial" charset="0"/>
              </a:defRPr>
            </a:lvl1pPr>
          </a:lstStyle>
          <a:p>
            <a:fld id="{A1060CF2-9169-D846-9A20-E2C0FF40D8B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771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060CF2-9169-D846-9A20-E2C0FF40D8B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2090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fld id="{895F97E8-F2E5-514E-8A92-CF2C7826BA65}" type="slidenum">
              <a:rPr lang="en-US" altLang="en-US"/>
              <a:pPr eaLnBrk="1" hangingPunct="1"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9492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fld id="{895F97E8-F2E5-514E-8A92-CF2C7826BA65}" type="slidenum">
              <a:rPr lang="en-US" altLang="en-US"/>
              <a:pPr eaLnBrk="1" hangingPunct="1"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9482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fld id="{895F97E8-F2E5-514E-8A92-CF2C7826BA65}" type="slidenum">
              <a:rPr lang="en-US" altLang="en-US"/>
              <a:pPr eaLnBrk="1" hangingPunct="1"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4889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fld id="{895F97E8-F2E5-514E-8A92-CF2C7826BA65}" type="slidenum">
              <a:rPr lang="en-US" altLang="en-US"/>
              <a:pPr eaLnBrk="1" hangingPunct="1"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62210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eaLnBrk="1" hangingPunct="1"/>
            <a:fld id="{895F97E8-F2E5-514E-8A92-CF2C7826BA65}" type="slidenum">
              <a:rPr lang="en-US" altLang="en-US"/>
              <a:pPr eaLnBrk="1" hangingPunct="1"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70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ea typeface="MS PGothic" charset="-128"/>
            </a:endParaRPr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MS PGothic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95F97E8-F2E5-514E-8A92-CF2C7826BA6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charset="0"/>
                <a:ea typeface="MS PGothic" charset="-128"/>
                <a:cs typeface="Arial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charset="0"/>
              <a:ea typeface="MS PGothic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61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060CF2-9169-D846-9A20-E2C0FF40D8B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07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1856653"/>
            <a:ext cx="7772400" cy="147002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44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charset="0"/>
                <a:ea typeface="SimHei" charset="0"/>
                <a:cs typeface="SimHei" charset="0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ＭＳ Ｐゴシック" pitchFamily="-112" charset="-128"/>
              </a:rPr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3992022"/>
            <a:ext cx="6400800" cy="653663"/>
          </a:xfrm>
        </p:spPr>
        <p:txBody>
          <a:bodyPr>
            <a:noAutofit/>
          </a:bodyPr>
          <a:lstStyle>
            <a:lvl1pPr marL="0" indent="0" algn="ctr">
              <a:buNone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add name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pic>
        <p:nvPicPr>
          <p:cNvPr id="10" name="Picture 9" descr="200px-Department_of_Electronic_Engineering,_Tsinghua_University"/>
          <p:cNvPicPr/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87" y="312660"/>
            <a:ext cx="916940" cy="9144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2651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65013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10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8265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2038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481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10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959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(w/ subtitl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723900"/>
            <a:ext cx="7772400" cy="147002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ctr">
            <a:noAutofit/>
          </a:bodyPr>
          <a:lstStyle>
            <a:lvl1pPr marL="0" marR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SimHei" charset="0"/>
                <a:ea typeface="SimHei" charset="0"/>
                <a:cs typeface="SimHei" charset="0"/>
              </a:defRPr>
            </a:lvl1pPr>
          </a:lstStyle>
          <a:p>
            <a:pPr marL="0" marR="0" lvl="0" indent="0" algn="ctr" defTabSz="457200" rtl="0" eaLnBrk="0" fontAlgn="base" latinLnBrk="0" hangingPunct="0">
              <a:lnSpc>
                <a:spcPts val="44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ＭＳ Ｐゴシック" pitchFamily="-112" charset="-128"/>
                <a:cs typeface="ＭＳ Ｐゴシック" pitchFamily="-112" charset="-128"/>
              </a:rPr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419005"/>
            <a:ext cx="6400800" cy="653663"/>
          </a:xfrm>
        </p:spPr>
        <p:txBody>
          <a:bodyPr anchor="t">
            <a:noAutofit/>
          </a:bodyPr>
          <a:lstStyle>
            <a:lvl1pPr marL="0" indent="0" algn="ctr">
              <a:buNone/>
              <a:defRPr kumimoji="0" lang="en-US" sz="2200" b="0" i="0" u="none" strike="noStrike" kern="1200" cap="none" spc="0" normalizeH="0" baseline="0" dirty="0">
                <a:ln>
                  <a:noFill/>
                </a:ln>
                <a:solidFill>
                  <a:sysClr val="windowText" lastClr="000000">
                    <a:tint val="75000"/>
                  </a:sysClr>
                </a:solidFill>
                <a:effectLst/>
                <a:uLnTx/>
                <a:uFillTx/>
                <a:latin typeface="Calibri"/>
                <a:ea typeface="ＭＳ Ｐゴシック" pitchFamily="-112" charset="-128"/>
                <a:cs typeface="ＭＳ Ｐゴシック" pitchFamily="-112" charset="-128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US" dirty="0"/>
              <a:t>Click to add name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340760" y="3638826"/>
            <a:ext cx="6453932" cy="1174178"/>
          </a:xfrm>
        </p:spPr>
        <p:txBody>
          <a:bodyPr anchor="t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 baseline="0">
                <a:solidFill>
                  <a:srgbClr val="999999"/>
                </a:solidFill>
              </a:defRPr>
            </a:lvl1pPr>
            <a:lvl2pPr marL="457200" indent="0">
              <a:buFontTx/>
              <a:buNone/>
              <a:defRPr/>
            </a:lvl2pPr>
            <a:lvl3pPr marL="800100" indent="0">
              <a:buFontTx/>
              <a:buNone/>
              <a:defRPr/>
            </a:lvl3pPr>
            <a:lvl4pPr marL="1200150" indent="0">
              <a:buFontTx/>
              <a:buNone/>
              <a:defRPr/>
            </a:lvl4pPr>
            <a:lvl5pPr marL="16002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41599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line 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549" y="1052163"/>
            <a:ext cx="8477251" cy="5428522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4pPr marL="1261872">
              <a:defRPr/>
            </a:lvl4pPr>
            <a:lvl5pPr marL="1600200" indent="-173736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0983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,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7350" y="1052163"/>
            <a:ext cx="8299449" cy="5428522"/>
          </a:xfrm>
        </p:spPr>
        <p:txBody>
          <a:bodyPr/>
          <a:lstStyle>
            <a:lvl1pPr marL="57150" indent="-54864">
              <a:buClr>
                <a:schemeClr val="bg1"/>
              </a:buClr>
              <a:buSzPct val="25000"/>
              <a:buFont typeface="Arial"/>
              <a:buChar char="•"/>
              <a:defRPr/>
            </a:lvl1pPr>
            <a:lvl2pPr marL="511175" indent="-204788">
              <a:spcBef>
                <a:spcPts val="800"/>
              </a:spcBef>
              <a:buFont typeface="Arial"/>
              <a:buChar char="•"/>
              <a:defRPr>
                <a:solidFill>
                  <a:srgbClr val="404040"/>
                </a:solidFill>
              </a:defRPr>
            </a:lvl2pPr>
            <a:lvl3pPr marL="801688" indent="-225425">
              <a:buFont typeface="Lucida Grande"/>
              <a:buChar char="−"/>
              <a:defRPr>
                <a:solidFill>
                  <a:srgbClr val="404040"/>
                </a:solidFill>
              </a:defRPr>
            </a:lvl3pPr>
            <a:lvl4pPr marL="1078992" indent="-146304">
              <a:buFont typeface="Arial"/>
              <a:buChar char="•"/>
              <a:tabLst/>
              <a:defRPr>
                <a:solidFill>
                  <a:srgbClr val="404040"/>
                </a:solidFill>
              </a:defRPr>
            </a:lvl4pPr>
            <a:lvl5pPr marL="1426464" indent="-173736"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5261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 line, no bullet (ne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7350" y="1052163"/>
            <a:ext cx="8299449" cy="5428522"/>
          </a:xfrm>
        </p:spPr>
        <p:txBody>
          <a:bodyPr/>
          <a:lstStyle>
            <a:lvl1pPr marL="57150" indent="-54864">
              <a:buClr>
                <a:schemeClr val="bg1"/>
              </a:buClr>
              <a:buSzPct val="25000"/>
              <a:buFont typeface="Arial"/>
              <a:buChar char="•"/>
              <a:defRPr/>
            </a:lvl1pPr>
            <a:lvl2pPr marL="400050" indent="-228600">
              <a:spcBef>
                <a:spcPts val="800"/>
              </a:spcBef>
              <a:buFont typeface="Arial"/>
              <a:buChar char="•"/>
              <a:defRPr>
                <a:solidFill>
                  <a:srgbClr val="404040"/>
                </a:solidFill>
              </a:defRPr>
            </a:lvl2pPr>
            <a:lvl3pPr marL="685800" indent="-228600">
              <a:buFont typeface="Lucida Grande"/>
              <a:buChar char="−"/>
              <a:defRPr>
                <a:solidFill>
                  <a:srgbClr val="404040"/>
                </a:solidFill>
              </a:defRPr>
            </a:lvl3pPr>
            <a:lvl4pPr marL="971550" indent="-171450">
              <a:buFont typeface="Arial"/>
              <a:buChar char="•"/>
              <a:tabLst/>
              <a:defRPr>
                <a:solidFill>
                  <a:srgbClr val="404040"/>
                </a:solidFill>
              </a:defRPr>
            </a:lvl4pPr>
            <a:lvl5pPr marL="1314450" indent="-171450"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979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s 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5888" y="-5291"/>
            <a:ext cx="8910637" cy="1601072"/>
          </a:xfrm>
        </p:spPr>
        <p:txBody>
          <a:bodyPr/>
          <a:lstStyle>
            <a:lvl1pPr>
              <a:lnSpc>
                <a:spcPts val="4400"/>
              </a:lnSpc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09549" y="1604712"/>
            <a:ext cx="8477251" cy="4886575"/>
          </a:xfrm>
        </p:spPr>
        <p:txBody>
          <a:bodyPr/>
          <a:lstStyle>
            <a:lvl1pPr>
              <a:spcBef>
                <a:spcPts val="800"/>
              </a:spcBef>
              <a:defRPr/>
            </a:lvl1pPr>
            <a:lvl4pPr marL="1261872">
              <a:defRPr/>
            </a:lvl4pPr>
            <a:lvl5pPr marL="1600200"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309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s, no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5888" y="-5291"/>
            <a:ext cx="8910637" cy="1601072"/>
          </a:xfrm>
        </p:spPr>
        <p:txBody>
          <a:bodyPr/>
          <a:lstStyle>
            <a:lvl1pPr>
              <a:lnSpc>
                <a:spcPts val="4400"/>
              </a:lnSpc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7350" y="1601787"/>
            <a:ext cx="8299449" cy="4878897"/>
          </a:xfrm>
        </p:spPr>
        <p:txBody>
          <a:bodyPr/>
          <a:lstStyle>
            <a:lvl1pPr marL="57150" indent="-54864">
              <a:buClr>
                <a:schemeClr val="bg1"/>
              </a:buClr>
              <a:buSzPct val="25000"/>
              <a:buFont typeface="Arial"/>
              <a:buChar char="•"/>
              <a:defRPr/>
            </a:lvl1pPr>
            <a:lvl2pPr marL="511175" indent="-204788">
              <a:spcBef>
                <a:spcPts val="800"/>
              </a:spcBef>
              <a:buFont typeface="Arial"/>
              <a:buChar char="•"/>
              <a:defRPr>
                <a:solidFill>
                  <a:srgbClr val="404040"/>
                </a:solidFill>
              </a:defRPr>
            </a:lvl2pPr>
            <a:lvl3pPr marL="801688" indent="-225425">
              <a:buFont typeface="Lucida Grande"/>
              <a:buChar char="−"/>
              <a:defRPr>
                <a:solidFill>
                  <a:srgbClr val="404040"/>
                </a:solidFill>
              </a:defRPr>
            </a:lvl3pPr>
            <a:lvl4pPr marL="1078992" indent="-146304">
              <a:buFont typeface="Arial"/>
              <a:buChar char="•"/>
              <a:tabLst/>
              <a:defRPr>
                <a:solidFill>
                  <a:srgbClr val="404040"/>
                </a:solidFill>
              </a:defRPr>
            </a:lvl4pPr>
            <a:lvl5pPr marL="1426464" indent="-173736"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6724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lines, no bullet (new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15888" y="-5291"/>
            <a:ext cx="8910637" cy="1601072"/>
          </a:xfrm>
        </p:spPr>
        <p:txBody>
          <a:bodyPr/>
          <a:lstStyle>
            <a:lvl1pPr>
              <a:lnSpc>
                <a:spcPts val="4400"/>
              </a:lnSpc>
              <a:defRPr/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7350" y="1601787"/>
            <a:ext cx="8299449" cy="4878897"/>
          </a:xfrm>
        </p:spPr>
        <p:txBody>
          <a:bodyPr/>
          <a:lstStyle>
            <a:lvl1pPr marL="57150" indent="-54864">
              <a:buClr>
                <a:schemeClr val="bg1"/>
              </a:buClr>
              <a:buSzPct val="25000"/>
              <a:buFont typeface="Arial"/>
              <a:buChar char="•"/>
              <a:defRPr/>
            </a:lvl1pPr>
            <a:lvl2pPr marL="400050" indent="-228600">
              <a:spcBef>
                <a:spcPts val="800"/>
              </a:spcBef>
              <a:buFont typeface="Arial"/>
              <a:buChar char="•"/>
              <a:defRPr>
                <a:solidFill>
                  <a:srgbClr val="404040"/>
                </a:solidFill>
              </a:defRPr>
            </a:lvl2pPr>
            <a:lvl3pPr marL="685800" indent="-228600">
              <a:buFont typeface="Lucida Grande"/>
              <a:buChar char="−"/>
              <a:defRPr>
                <a:solidFill>
                  <a:srgbClr val="404040"/>
                </a:solidFill>
              </a:defRPr>
            </a:lvl3pPr>
            <a:lvl4pPr marL="971550" indent="-171450">
              <a:buFont typeface="Arial"/>
              <a:buChar char="•"/>
              <a:tabLst/>
              <a:defRPr>
                <a:solidFill>
                  <a:srgbClr val="404040"/>
                </a:solidFill>
              </a:defRPr>
            </a:lvl4pPr>
            <a:lvl5pPr marL="1314450" indent="-171450">
              <a:defRPr>
                <a:solidFill>
                  <a:srgbClr val="404040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690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Talk</a:t>
            </a:r>
            <a:endParaRPr lang="en-US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725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ounded Rectangle 9"/>
          <p:cNvSpPr/>
          <p:nvPr/>
        </p:nvSpPr>
        <p:spPr>
          <a:xfrm>
            <a:off x="114300" y="76200"/>
            <a:ext cx="8915400" cy="6494463"/>
          </a:xfrm>
          <a:prstGeom prst="roundRect">
            <a:avLst>
              <a:gd name="adj" fmla="val 4054"/>
            </a:avLst>
          </a:prstGeom>
          <a:solidFill>
            <a:schemeClr val="bg1"/>
          </a:solidFill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5888" y="0"/>
            <a:ext cx="8910637" cy="987425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>
                <a:solidFill>
                  <a:srgbClr val="898989"/>
                </a:solidFill>
                <a:latin typeface="Calibri" charset="0"/>
              </a:rPr>
              <a:t>shenyuan_ee@tsinghua.edu.cn</a:t>
            </a:r>
            <a:endParaRPr lang="en-US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82707"/>
            <a:ext cx="2895600" cy="2670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Talk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97884" y="6582706"/>
            <a:ext cx="2133600" cy="266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83D679-57E1-CE45-BC1C-B0838CBB0D0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9550" y="1052163"/>
            <a:ext cx="8477250" cy="452596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 [Release 07]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61891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68" r:id="rId13"/>
    <p:sldLayoutId id="2147483769" r:id="rId1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000" b="1" kern="1200">
          <a:solidFill>
            <a:schemeClr val="tx1"/>
          </a:solidFill>
          <a:latin typeface="SimHei" charset="0"/>
          <a:ea typeface="SimHei" charset="0"/>
          <a:cs typeface="SimHei" charset="0"/>
        </a:defRPr>
      </a:lvl1pPr>
    </p:titleStyle>
    <p:bodyStyle>
      <a:lvl1pPr marL="342900" indent="-230188" algn="just" defTabSz="457200" rtl="0" eaLnBrk="1" latinLnBrk="0" hangingPunct="1">
        <a:lnSpc>
          <a:spcPct val="120000"/>
        </a:lnSpc>
        <a:spcBef>
          <a:spcPts val="600"/>
        </a:spcBef>
        <a:buFont typeface="Arial"/>
        <a:buChar char="•"/>
        <a:defRPr sz="2800" b="0" i="0" kern="1200" baseline="0">
          <a:solidFill>
            <a:schemeClr val="tx1"/>
          </a:solidFill>
          <a:latin typeface="SimHei" charset="0"/>
          <a:ea typeface="SimHei" charset="0"/>
          <a:cs typeface="SimHei" charset="0"/>
        </a:defRPr>
      </a:lvl1pPr>
      <a:lvl2pPr marL="687388" indent="-230188" algn="just" defTabSz="457200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2400" b="1" kern="1200">
          <a:solidFill>
            <a:srgbClr val="404040"/>
          </a:solidFill>
          <a:latin typeface="SimSun" charset="0"/>
          <a:ea typeface="SimSun" charset="0"/>
          <a:cs typeface="SimSun" charset="0"/>
        </a:defRPr>
      </a:lvl2pPr>
      <a:lvl3pPr marL="974725" indent="-174625" algn="just" defTabSz="457200" rtl="0" eaLnBrk="1" latinLnBrk="0" hangingPunct="1">
        <a:lnSpc>
          <a:spcPct val="120000"/>
        </a:lnSpc>
        <a:spcBef>
          <a:spcPts val="600"/>
        </a:spcBef>
        <a:buFont typeface="Arial"/>
        <a:buChar char="•"/>
        <a:defRPr sz="2000" b="1" kern="1200">
          <a:solidFill>
            <a:srgbClr val="404040"/>
          </a:solidFill>
          <a:latin typeface="SimSun" charset="0"/>
          <a:ea typeface="SimSun" charset="0"/>
          <a:cs typeface="SimSun" charset="0"/>
        </a:defRPr>
      </a:lvl3pPr>
      <a:lvl4pPr marL="1261872" indent="-174625" algn="just" defTabSz="457200" rtl="0" eaLnBrk="1" latinLnBrk="0" hangingPunct="1">
        <a:lnSpc>
          <a:spcPct val="120000"/>
        </a:lnSpc>
        <a:spcBef>
          <a:spcPts val="600"/>
        </a:spcBef>
        <a:buFont typeface="Arial"/>
        <a:buChar char="–"/>
        <a:defRPr sz="2000" kern="1200">
          <a:solidFill>
            <a:srgbClr val="404040"/>
          </a:solidFill>
          <a:latin typeface="+mn-lt"/>
          <a:ea typeface="+mn-ea"/>
          <a:cs typeface="+mn-cs"/>
        </a:defRPr>
      </a:lvl4pPr>
      <a:lvl5pPr marL="1600200" indent="-174625" algn="just" defTabSz="457200" rtl="0" eaLnBrk="1" latinLnBrk="0" hangingPunct="1">
        <a:lnSpc>
          <a:spcPct val="120000"/>
        </a:lnSpc>
        <a:spcBef>
          <a:spcPts val="600"/>
        </a:spcBef>
        <a:buFont typeface="Arial"/>
        <a:buChar char="»"/>
        <a:defRPr sz="1800" kern="1200">
          <a:solidFill>
            <a:srgbClr val="404040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53980"/>
            <a:ext cx="7772400" cy="14700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4800" b="1" dirty="0"/>
              <a:t>实验场景描述与定位结果</a:t>
            </a:r>
            <a:endParaRPr lang="en-US" sz="4800" b="1" dirty="0"/>
          </a:p>
        </p:txBody>
      </p:sp>
      <p:sp>
        <p:nvSpPr>
          <p:cNvPr id="22" name="Text Placeholder 21"/>
          <p:cNvSpPr>
            <a:spLocks noGrp="1"/>
          </p:cNvSpPr>
          <p:nvPr>
            <p:ph type="subTitle" idx="1"/>
          </p:nvPr>
        </p:nvSpPr>
        <p:spPr>
          <a:xfrm>
            <a:off x="1371600" y="3749449"/>
            <a:ext cx="6400800" cy="653663"/>
          </a:xfrm>
        </p:spPr>
        <p:txBody>
          <a:bodyPr/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imHei" charset="0"/>
                <a:ea typeface="SimHei" charset="0"/>
                <a:cs typeface="SimHei" charset="0"/>
              </a:rPr>
              <a:t>刘峻琛</a:t>
            </a:r>
            <a:endParaRPr lang="zh-CN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SimHei" charset="0"/>
              <a:ea typeface="SimHei" charset="0"/>
              <a:cs typeface="SimHei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mHei" charset="0"/>
                <a:ea typeface="SimHei" charset="0"/>
                <a:cs typeface="SimHei" charset="0"/>
              </a:rPr>
              <a:t>清华大学电子工程系</a:t>
            </a:r>
          </a:p>
          <a:p>
            <a:pPr>
              <a:lnSpc>
                <a:spcPct val="120000"/>
              </a:lnSpc>
            </a:pP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mHei" charset="0"/>
                <a:ea typeface="SimHei" charset="0"/>
                <a:cs typeface="SimHei" charset="0"/>
              </a:rPr>
              <a:t>2021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mHei" charset="0"/>
                <a:ea typeface="SimHei" charset="0"/>
                <a:cs typeface="SimHei" charset="0"/>
              </a:rPr>
              <a:t>年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mHei" charset="0"/>
                <a:ea typeface="SimHei" charset="0"/>
                <a:cs typeface="SimHei" charset="0"/>
              </a:rPr>
              <a:t>5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mHei" charset="0"/>
                <a:ea typeface="SimHei" charset="0"/>
                <a:cs typeface="SimHei" charset="0"/>
              </a:rPr>
              <a:t>月</a:t>
            </a:r>
            <a:r>
              <a:rPr lang="en-US" altLang="zh-CN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mHei" charset="0"/>
                <a:ea typeface="SimHei" charset="0"/>
                <a:cs typeface="SimHei" charset="0"/>
              </a:rPr>
              <a:t>12</a:t>
            </a:r>
            <a:r>
              <a:rPr lang="zh-CN" altLang="en-US" sz="2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SimHei" charset="0"/>
                <a:ea typeface="SimHei" charset="0"/>
                <a:cs typeface="SimHei" charset="0"/>
              </a:rPr>
              <a:t>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25"/>
    </mc:Choice>
    <mc:Fallback xmlns="">
      <p:transition spd="slow" advTm="292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dirty="0">
                <a:latin typeface="黑体" charset="0"/>
                <a:ea typeface="黑体" charset="0"/>
              </a:rPr>
              <a:t>实验环境</a:t>
            </a:r>
            <a:endParaRPr lang="en-US" altLang="en-US" b="1" dirty="0">
              <a:latin typeface="黑体" charset="0"/>
              <a:ea typeface="黑体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40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209549" y="1052163"/>
                <a:ext cx="4362451" cy="5428522"/>
              </a:xfrm>
            </p:spPr>
            <p:txBody>
              <a:bodyPr/>
              <a:lstStyle/>
              <a:p>
                <a:pPr algn="l" eaLnBrk="1" hangingPunct="1">
                  <a:spcBef>
                    <a:spcPts val="600"/>
                  </a:spcBef>
                </a:pPr>
                <a:r>
                  <a:rPr lang="zh-CN" altLang="en-US" sz="2400" b="1" dirty="0">
                    <a:latin typeface="宋体" charset="0"/>
                    <a:ea typeface="宋体" charset="0"/>
                  </a:rPr>
                  <a:t>环境配置</a:t>
                </a:r>
                <a:endParaRPr lang="en-US" altLang="zh-CN" sz="2400" b="1" dirty="0">
                  <a:latin typeface="宋体" charset="0"/>
                  <a:ea typeface="宋体" charset="0"/>
                </a:endParaRPr>
              </a:p>
              <a:p>
                <a:pPr lvl="1" algn="l"/>
                <a:r>
                  <a:rPr lang="zh-CN" altLang="en-US" sz="1600" b="1" dirty="0">
                    <a:latin typeface="宋体" charset="0"/>
                    <a:ea typeface="宋体" charset="0"/>
                  </a:rPr>
                  <a:t>罗姆楼</a:t>
                </a:r>
                <a:r>
                  <a:rPr lang="zh-CN" altLang="en-US" sz="1600" dirty="0">
                    <a:latin typeface="宋体" charset="0"/>
                    <a:ea typeface="宋体" charset="0"/>
                  </a:rPr>
                  <a:t>十一</a:t>
                </a:r>
                <a:r>
                  <a:rPr lang="zh-CN" altLang="en-US" sz="1600" b="1" dirty="0">
                    <a:latin typeface="宋体" charset="0"/>
                    <a:ea typeface="宋体" charset="0"/>
                  </a:rPr>
                  <a:t>层报告厅，基站固定大厅空旷处，设为坐标系原点。铝箔纸板垂直放置于距离基站中心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𝟐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𝒎</m:t>
                    </m:r>
                  </m:oMath>
                </a14:m>
                <a:r>
                  <a:rPr lang="zh-CN" altLang="en-US" sz="1600" b="1" dirty="0">
                    <a:latin typeface="宋体" charset="0"/>
                    <a:ea typeface="宋体" charset="0"/>
                  </a:rPr>
                  <a:t>靠上处，以挡住更多的预设轨迹。铁质金属板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𝟑</m:t>
                    </m:r>
                  </m:oMath>
                </a14:m>
                <a:r>
                  <a:rPr lang="zh-CN" altLang="en-US" sz="1600" b="1" dirty="0">
                    <a:latin typeface="宋体" charset="0"/>
                    <a:ea typeface="宋体" charset="0"/>
                  </a:rPr>
                  <a:t>块，每块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𝟏</m:t>
                    </m:r>
                    <m:sSup>
                      <m:sSup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宋体" charset="0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宋体" charset="0"/>
                          </a:rPr>
                          <m:t>𝒎</m:t>
                        </m:r>
                      </m:e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宋体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zh-CN" sz="1600" b="1" dirty="0">
                    <a:latin typeface="宋体" charset="0"/>
                    <a:ea typeface="宋体" charset="0"/>
                  </a:rPr>
                  <a:t> ,</a:t>
                </a:r>
                <a:r>
                  <a:rPr lang="zh-CN" altLang="en-US" sz="1600" b="1" dirty="0">
                    <a:latin typeface="宋体" charset="0"/>
                    <a:ea typeface="宋体" charset="0"/>
                  </a:rPr>
                  <a:t>垂直于地面放置坐标系纵向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𝒎</m:t>
                    </m:r>
                  </m:oMath>
                </a14:m>
                <a:r>
                  <a:rPr lang="zh-CN" altLang="en-US" sz="1600" b="1" dirty="0">
                    <a:latin typeface="宋体" charset="0"/>
                    <a:ea typeface="宋体" charset="0"/>
                  </a:rPr>
                  <a:t>远处，以保证在实验中能够稳定接收到多径信号。</a:t>
                </a:r>
                <a:endParaRPr lang="en-US" altLang="zh-CN" sz="1600" b="1" dirty="0">
                  <a:latin typeface="宋体" charset="0"/>
                  <a:ea typeface="宋体" charset="0"/>
                </a:endParaRPr>
              </a:p>
              <a:p>
                <a:pPr lvl="1" algn="l"/>
                <a:r>
                  <a:rPr lang="zh-CN" altLang="en-US" sz="1600" b="1" dirty="0">
                    <a:latin typeface="宋体" charset="0"/>
                    <a:ea typeface="宋体" charset="0"/>
                  </a:rPr>
                  <a:t>在距离基站中心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𝟑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𝒎</m:t>
                    </m:r>
                  </m:oMath>
                </a14:m>
                <a:r>
                  <a:rPr lang="zh-CN" altLang="en-US" sz="1600" b="1" dirty="0">
                    <a:latin typeface="宋体" charset="0"/>
                    <a:ea typeface="宋体" charset="0"/>
                  </a:rPr>
                  <a:t>处提前绘制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𝟑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𝒎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𝟑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宋体" charset="0"/>
                      </a:rPr>
                      <m:t>𝒎</m:t>
                    </m:r>
                  </m:oMath>
                </a14:m>
                <a:r>
                  <a:rPr lang="zh-CN" altLang="en-US" sz="1600" b="1" dirty="0">
                    <a:latin typeface="宋体" charset="0"/>
                    <a:ea typeface="宋体" charset="0"/>
                  </a:rPr>
                  <a:t>点阵，在点阵上分别手持超宽带标签与智能手机（采集惯导数据）行走正方形、菱形、三角形。将基站采集到的时间戳、各天线</a:t>
                </a:r>
                <a:r>
                  <a:rPr lang="en-US" altLang="zh-CN" sz="1600" b="1" dirty="0">
                    <a:latin typeface="宋体" charset="0"/>
                    <a:ea typeface="宋体" charset="0"/>
                  </a:rPr>
                  <a:t>CIR</a:t>
                </a:r>
                <a:r>
                  <a:rPr lang="zh-CN" altLang="en-US" sz="1600" b="1" dirty="0">
                    <a:latin typeface="宋体" charset="0"/>
                    <a:ea typeface="宋体" charset="0"/>
                  </a:rPr>
                  <a:t>等数据读出，使用</a:t>
                </a:r>
                <a:r>
                  <a:rPr lang="en-US" altLang="zh-CN" sz="1600" b="1" dirty="0">
                    <a:latin typeface="宋体" charset="0"/>
                    <a:ea typeface="宋体" charset="0"/>
                  </a:rPr>
                  <a:t>MATLAB</a:t>
                </a:r>
                <a:r>
                  <a:rPr lang="zh-CN" altLang="en-US" sz="1600" b="1" dirty="0">
                    <a:latin typeface="宋体" charset="0"/>
                    <a:ea typeface="宋体" charset="0"/>
                  </a:rPr>
                  <a:t>平台分析数据，得出综合定位结果。</a:t>
                </a:r>
              </a:p>
              <a:p>
                <a:pPr algn="l" eaLnBrk="1" hangingPunct="1">
                  <a:spcBef>
                    <a:spcPts val="600"/>
                  </a:spcBef>
                </a:pPr>
                <a:endParaRPr lang="en-US" altLang="zh-CN" sz="1800" b="1" dirty="0">
                  <a:latin typeface="宋体" charset="0"/>
                  <a:ea typeface="宋体" charset="0"/>
                </a:endParaRPr>
              </a:p>
              <a:p>
                <a:pPr algn="l" eaLnBrk="1" hangingPunct="1">
                  <a:spcBef>
                    <a:spcPts val="600"/>
                  </a:spcBef>
                </a:pPr>
                <a:endParaRPr lang="en-US" altLang="zh-CN" sz="2000" b="1" dirty="0">
                  <a:latin typeface="宋体" charset="0"/>
                  <a:ea typeface="宋体" charset="0"/>
                </a:endParaRPr>
              </a:p>
            </p:txBody>
          </p:sp>
        </mc:Choice>
        <mc:Fallback xmlns="">
          <p:sp>
            <p:nvSpPr>
              <p:cNvPr id="14340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49" y="1052163"/>
                <a:ext cx="4362451" cy="5428522"/>
              </a:xfrm>
              <a:blipFill>
                <a:blip r:embed="rId3"/>
                <a:stretch>
                  <a:fillRect t="-674" r="-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83D679-57E1-CE45-BC1C-B0838CBB0D09}" type="slidenum">
              <a:rPr lang="en-US" smtClean="0"/>
              <a:t>2</a:t>
            </a:fld>
            <a:endParaRPr lang="en-US" dirty="0"/>
          </a:p>
        </p:txBody>
      </p:sp>
      <p:sp>
        <p:nvSpPr>
          <p:cNvPr id="35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</p:spPr>
        <p:txBody>
          <a:bodyPr/>
          <a:lstStyle/>
          <a:p>
            <a:r>
              <a:rPr lang="en-US" altLang="zh-CN" dirty="0">
                <a:solidFill>
                  <a:srgbClr val="898989"/>
                </a:solidFill>
                <a:latin typeface="Calibri" charset="0"/>
              </a:rPr>
              <a:t>yfh17</a:t>
            </a:r>
            <a:r>
              <a:rPr lang="en-US" dirty="0">
                <a:solidFill>
                  <a:srgbClr val="898989"/>
                </a:solidFill>
                <a:latin typeface="Calibri" charset="0"/>
              </a:rPr>
              <a:t>@mails.tsinghua.edu.cn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477B23-81D5-4D25-AE08-83D28B351A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8353" y="1922175"/>
            <a:ext cx="4379061" cy="328556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0CF7DB-53B6-4CF0-8E19-B312618BFC76}"/>
              </a:ext>
            </a:extLst>
          </p:cNvPr>
          <p:cNvSpPr txBox="1"/>
          <p:nvPr/>
        </p:nvSpPr>
        <p:spPr>
          <a:xfrm>
            <a:off x="6027939" y="5244968"/>
            <a:ext cx="2396971" cy="399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/>
              <a:t>实验场景布置</a:t>
            </a:r>
          </a:p>
        </p:txBody>
      </p:sp>
    </p:spTree>
    <p:extLst>
      <p:ext uri="{BB962C8B-B14F-4D97-AF65-F5344CB8AC3E}">
        <p14:creationId xmlns:p14="http://schemas.microsoft.com/office/powerpoint/2010/main" val="103712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b="1" dirty="0">
                <a:latin typeface="黑体" charset="0"/>
                <a:ea typeface="黑体" charset="0"/>
              </a:rPr>
              <a:t>实验器材配置</a:t>
            </a:r>
            <a:endParaRPr lang="en-US" altLang="en-US" b="1" dirty="0">
              <a:latin typeface="黑体" charset="0"/>
              <a:ea typeface="黑体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340" name="Content Placeholder 5"/>
              <p:cNvSpPr>
                <a:spLocks noGrp="1"/>
              </p:cNvSpPr>
              <p:nvPr>
                <p:ph idx="1"/>
              </p:nvPr>
            </p:nvSpPr>
            <p:spPr>
              <a:xfrm>
                <a:off x="209549" y="1052163"/>
                <a:ext cx="4362451" cy="5428522"/>
              </a:xfrm>
            </p:spPr>
            <p:txBody>
              <a:bodyPr/>
              <a:lstStyle/>
              <a:p>
                <a:pPr algn="l" eaLnBrk="1" hangingPunct="1">
                  <a:spcBef>
                    <a:spcPts val="600"/>
                  </a:spcBef>
                </a:pPr>
                <a:r>
                  <a:rPr lang="zh-CN" altLang="en-US" sz="1800" b="1" dirty="0">
                    <a:latin typeface="宋体" charset="0"/>
                    <a:ea typeface="宋体" charset="0"/>
                  </a:rPr>
                  <a:t>反射板</a:t>
                </a:r>
                <a:endParaRPr lang="en-US" altLang="zh-CN" sz="1800" b="1" dirty="0">
                  <a:latin typeface="宋体" charset="0"/>
                  <a:ea typeface="宋体" charset="0"/>
                </a:endParaRPr>
              </a:p>
              <a:p>
                <a:pPr lvl="1" algn="l"/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𝒎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1400" b="1" dirty="0">
                    <a:latin typeface="宋体" charset="0"/>
                    <a:ea typeface="宋体" charset="0"/>
                  </a:rPr>
                  <a:t>光滑铝板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zh-CN" alt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1400" b="1" dirty="0">
                    <a:latin typeface="宋体" charset="0"/>
                    <a:ea typeface="宋体" charset="0"/>
                  </a:rPr>
                  <a:t>平行架设，距地高度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𝟎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.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𝟓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𝒎</m:t>
                    </m:r>
                    <m:r>
                      <a:rPr lang="zh-CN" altLang="en-US" sz="1400" i="1">
                        <a:latin typeface="Cambria Math" panose="02040503050406030204" pitchFamily="18" charset="0"/>
                        <a:ea typeface="宋体" charset="0"/>
                      </a:rPr>
                      <m:t>。</m:t>
                    </m:r>
                  </m:oMath>
                </a14:m>
                <a:endParaRPr lang="en-US" altLang="zh-CN" sz="1400" b="1" dirty="0">
                  <a:latin typeface="宋体" charset="0"/>
                  <a:ea typeface="宋体" charset="0"/>
                </a:endParaRPr>
              </a:p>
              <a:p>
                <a:pPr lvl="1" algn="l"/>
                <a:endParaRPr lang="en-US" altLang="zh-CN" sz="1400" dirty="0">
                  <a:latin typeface="宋体" charset="0"/>
                  <a:ea typeface="宋体" charset="0"/>
                </a:endParaRPr>
              </a:p>
              <a:p>
                <a:pPr lvl="1" algn="l"/>
                <a:endParaRPr lang="en-US" altLang="zh-CN" sz="1400" b="1" dirty="0">
                  <a:latin typeface="宋体" charset="0"/>
                  <a:ea typeface="宋体" charset="0"/>
                </a:endParaRPr>
              </a:p>
              <a:p>
                <a:pPr lvl="1" algn="l"/>
                <a:endParaRPr lang="en-US" altLang="zh-CN" sz="1400" dirty="0">
                  <a:latin typeface="宋体" charset="0"/>
                  <a:ea typeface="宋体" charset="0"/>
                </a:endParaRPr>
              </a:p>
              <a:p>
                <a:pPr lvl="1" algn="l"/>
                <a:endParaRPr lang="en-US" altLang="zh-CN" sz="1400" b="1" dirty="0">
                  <a:latin typeface="宋体" charset="0"/>
                  <a:ea typeface="宋体" charset="0"/>
                </a:endParaRPr>
              </a:p>
              <a:p>
                <a:pPr lvl="1" algn="l"/>
                <a:endParaRPr lang="en-US" altLang="zh-CN" sz="1400" b="1" dirty="0">
                  <a:latin typeface="宋体" charset="0"/>
                  <a:ea typeface="宋体" charset="0"/>
                </a:endParaRPr>
              </a:p>
              <a:p>
                <a:pPr algn="l" eaLnBrk="1" hangingPunct="1">
                  <a:spcBef>
                    <a:spcPts val="600"/>
                  </a:spcBef>
                </a:pPr>
                <a:r>
                  <a:rPr lang="zh-CN" altLang="en-US" sz="1800" b="1" dirty="0">
                    <a:latin typeface="宋体" charset="0"/>
                    <a:ea typeface="宋体" charset="0"/>
                  </a:rPr>
                  <a:t>遮挡板</a:t>
                </a:r>
                <a:endParaRPr lang="en-US" altLang="zh-CN" sz="1800" b="1" dirty="0">
                  <a:latin typeface="宋体" charset="0"/>
                  <a:ea typeface="宋体" charset="0"/>
                </a:endParaRPr>
              </a:p>
              <a:p>
                <a:pPr lvl="1" algn="l"/>
                <a14:m>
                  <m:oMath xmlns:m="http://schemas.openxmlformats.org/officeDocument/2006/math"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𝟎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.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𝟒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宋体" charset="0"/>
                      </a:rPr>
                      <m:t>𝒎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  <m:r>
                      <a:rPr lang="en-US" altLang="zh-CN" sz="1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1400" b="1" dirty="0">
                    <a:latin typeface="宋体" charset="0"/>
                    <a:ea typeface="宋体" charset="0"/>
                  </a:rPr>
                  <a:t>硬纸板，外层使用铝箔纸将纸板两面包裹。</a:t>
                </a:r>
                <a:endParaRPr lang="en-US" altLang="zh-CN" sz="1400" b="1" dirty="0">
                  <a:latin typeface="宋体" charset="0"/>
                  <a:ea typeface="宋体" charset="0"/>
                </a:endParaRPr>
              </a:p>
              <a:p>
                <a:pPr lvl="1" algn="l"/>
                <a:r>
                  <a:rPr lang="zh-CN" altLang="en-US" sz="1400" b="1" dirty="0">
                    <a:latin typeface="宋体" charset="0"/>
                    <a:ea typeface="宋体" charset="0"/>
                  </a:rPr>
                  <a:t>假设遮挡板时应尽可能避免支架等设备的影响，如：避免遮挡板背后的黑色金属支架出现在直射径上。</a:t>
                </a:r>
                <a:endParaRPr lang="en-US" altLang="zh-CN" sz="1400" b="1" dirty="0">
                  <a:latin typeface="宋体" charset="0"/>
                  <a:ea typeface="宋体" charset="0"/>
                </a:endParaRPr>
              </a:p>
              <a:p>
                <a:pPr lvl="1" algn="l"/>
                <a:endParaRPr lang="en-US" altLang="zh-CN" sz="1400" b="1" dirty="0">
                  <a:latin typeface="宋体" charset="0"/>
                  <a:ea typeface="宋体" charset="0"/>
                </a:endParaRPr>
              </a:p>
              <a:p>
                <a:pPr lvl="1" algn="l"/>
                <a:endParaRPr lang="en-US" altLang="zh-CN" sz="1400" b="1" dirty="0">
                  <a:latin typeface="宋体" charset="0"/>
                  <a:ea typeface="宋体" charset="0"/>
                </a:endParaRPr>
              </a:p>
              <a:p>
                <a:pPr algn="l" eaLnBrk="1" hangingPunct="1">
                  <a:spcBef>
                    <a:spcPts val="600"/>
                  </a:spcBef>
                </a:pPr>
                <a:endParaRPr lang="en-US" altLang="zh-CN" sz="2000" b="1" dirty="0">
                  <a:latin typeface="宋体" charset="0"/>
                  <a:ea typeface="宋体" charset="0"/>
                </a:endParaRPr>
              </a:p>
            </p:txBody>
          </p:sp>
        </mc:Choice>
        <mc:Fallback>
          <p:sp>
            <p:nvSpPr>
              <p:cNvPr id="14340" name="Content Placeholder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09549" y="1052163"/>
                <a:ext cx="4362451" cy="5428522"/>
              </a:xfrm>
              <a:blipFill>
                <a:blip r:embed="rId3"/>
                <a:stretch>
                  <a:fillRect t="-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83D679-57E1-CE45-BC1C-B0838CBB0D09}" type="slidenum">
              <a:rPr lang="en-US" smtClean="0"/>
              <a:t>3</a:t>
            </a:fld>
            <a:endParaRPr lang="en-US" dirty="0"/>
          </a:p>
        </p:txBody>
      </p:sp>
      <p:sp>
        <p:nvSpPr>
          <p:cNvPr id="35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</p:spPr>
        <p:txBody>
          <a:bodyPr/>
          <a:lstStyle/>
          <a:p>
            <a:r>
              <a:rPr lang="en-US" altLang="zh-CN" dirty="0">
                <a:solidFill>
                  <a:srgbClr val="898989"/>
                </a:solidFill>
                <a:latin typeface="Calibri" charset="0"/>
              </a:rPr>
              <a:t>yfh17</a:t>
            </a:r>
            <a:r>
              <a:rPr lang="en-US" dirty="0">
                <a:solidFill>
                  <a:srgbClr val="898989"/>
                </a:solidFill>
                <a:latin typeface="Calibri" charset="0"/>
              </a:rPr>
              <a:t>@mails.tsinghua.edu.cn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0FF9D6-5DBD-4143-8A80-06D3B28B2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7724" y="1107117"/>
            <a:ext cx="3095844" cy="232188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3F2AF26-B3F9-4FE0-B858-DEA8174DBA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724" y="3897096"/>
            <a:ext cx="3095844" cy="232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85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b="1" dirty="0">
                <a:latin typeface="黑体" charset="0"/>
                <a:ea typeface="黑体" charset="0"/>
              </a:rPr>
              <a:t>实验过程配置</a:t>
            </a:r>
            <a:endParaRPr lang="en-US" altLang="en-US" b="1" dirty="0">
              <a:latin typeface="黑体" charset="0"/>
              <a:ea typeface="黑体" charset="0"/>
            </a:endParaRPr>
          </a:p>
        </p:txBody>
      </p:sp>
      <p:sp>
        <p:nvSpPr>
          <p:cNvPr id="14340" name="Content Placeholder 5"/>
          <p:cNvSpPr>
            <a:spLocks noGrp="1"/>
          </p:cNvSpPr>
          <p:nvPr>
            <p:ph idx="1"/>
          </p:nvPr>
        </p:nvSpPr>
        <p:spPr>
          <a:xfrm>
            <a:off x="209550" y="1052163"/>
            <a:ext cx="4664292" cy="5428522"/>
          </a:xfrm>
        </p:spPr>
        <p:txBody>
          <a:bodyPr/>
          <a:lstStyle/>
          <a:p>
            <a:pPr algn="l" eaLnBrk="1" hangingPunct="1">
              <a:spcBef>
                <a:spcPts val="600"/>
              </a:spcBef>
            </a:pPr>
            <a:r>
              <a:rPr lang="zh-CN" altLang="en-US" sz="1800" b="1" dirty="0">
                <a:latin typeface="宋体" charset="0"/>
                <a:ea typeface="宋体" charset="0"/>
              </a:rPr>
              <a:t>移动终端运动过程</a:t>
            </a:r>
            <a:endParaRPr lang="en-US" altLang="zh-CN" sz="1800" b="1" dirty="0">
              <a:latin typeface="宋体" charset="0"/>
              <a:ea typeface="宋体" charset="0"/>
            </a:endParaRPr>
          </a:p>
          <a:p>
            <a:pPr lvl="1" algn="l"/>
            <a:r>
              <a:rPr lang="zh-CN" altLang="en-US" sz="1400" dirty="0">
                <a:latin typeface="宋体" charset="0"/>
                <a:ea typeface="宋体" charset="0"/>
              </a:rPr>
              <a:t>本实验中预先在地面上标记坐标，随后人手持标签，沿实验预设轨迹行走。</a:t>
            </a:r>
            <a:endParaRPr lang="en-US" altLang="zh-CN" sz="1400" dirty="0">
              <a:latin typeface="宋体" charset="0"/>
              <a:ea typeface="宋体" charset="0"/>
            </a:endParaRPr>
          </a:p>
          <a:p>
            <a:pPr lvl="1" algn="l"/>
            <a:r>
              <a:rPr lang="zh-CN" altLang="en-US" sz="1400" dirty="0">
                <a:latin typeface="宋体" charset="0"/>
                <a:ea typeface="宋体" charset="0"/>
              </a:rPr>
              <a:t>实验中应当避免人体挡住直射径。</a:t>
            </a:r>
            <a:endParaRPr lang="en-US" altLang="zh-CN" sz="1400" dirty="0">
              <a:latin typeface="宋体" charset="0"/>
              <a:ea typeface="宋体" charset="0"/>
            </a:endParaRPr>
          </a:p>
          <a:p>
            <a:pPr lvl="1" algn="l"/>
            <a:r>
              <a:rPr lang="zh-CN" altLang="en-US" sz="1400" dirty="0">
                <a:latin typeface="宋体" charset="0"/>
                <a:ea typeface="宋体" charset="0"/>
              </a:rPr>
              <a:t>标签运动轨迹尽可能平稳，避免标签高度出现大的变化，影响多径、直射径信道。</a:t>
            </a:r>
            <a:endParaRPr lang="en-US" altLang="zh-CN" sz="1400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b="1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b="1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b="1" dirty="0">
              <a:latin typeface="宋体" charset="0"/>
              <a:ea typeface="宋体" charset="0"/>
            </a:endParaRPr>
          </a:p>
          <a:p>
            <a:pPr algn="l" eaLnBrk="1" hangingPunct="1">
              <a:spcBef>
                <a:spcPts val="600"/>
              </a:spcBef>
            </a:pPr>
            <a:r>
              <a:rPr lang="zh-CN" altLang="en-US" sz="1800" b="1" dirty="0">
                <a:latin typeface="宋体" charset="0"/>
                <a:ea typeface="宋体" charset="0"/>
              </a:rPr>
              <a:t>惯导采集过程</a:t>
            </a:r>
            <a:endParaRPr lang="en-US" altLang="zh-CN" sz="1800" b="1" dirty="0">
              <a:latin typeface="宋体" charset="0"/>
              <a:ea typeface="宋体" charset="0"/>
            </a:endParaRPr>
          </a:p>
          <a:p>
            <a:pPr lvl="1" algn="l"/>
            <a:r>
              <a:rPr lang="zh-CN" altLang="en-US" sz="1400" dirty="0">
                <a:latin typeface="宋体" charset="0"/>
                <a:ea typeface="宋体" charset="0"/>
              </a:rPr>
              <a:t>实验中为了惯导数据和超宽带数据不同时采集。</a:t>
            </a:r>
            <a:endParaRPr lang="en-US" altLang="zh-CN" sz="1400" dirty="0">
              <a:latin typeface="宋体" charset="0"/>
              <a:ea typeface="宋体" charset="0"/>
            </a:endParaRPr>
          </a:p>
          <a:p>
            <a:pPr lvl="1" algn="l"/>
            <a:r>
              <a:rPr lang="zh-CN" altLang="en-US" sz="1400" dirty="0">
                <a:latin typeface="宋体" charset="0"/>
                <a:ea typeface="宋体" charset="0"/>
              </a:rPr>
              <a:t>将手机水平放置在小车上，拖拽小车使其沿预设轨迹匀速运动，采集加速度信息。</a:t>
            </a:r>
            <a:endParaRPr lang="en-US" altLang="zh-CN" sz="1400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b="1" dirty="0">
              <a:latin typeface="宋体" charset="0"/>
              <a:ea typeface="宋体" charset="0"/>
            </a:endParaRPr>
          </a:p>
          <a:p>
            <a:pPr algn="l" eaLnBrk="1" hangingPunct="1">
              <a:spcBef>
                <a:spcPts val="600"/>
              </a:spcBef>
            </a:pPr>
            <a:endParaRPr lang="en-US" altLang="zh-CN" sz="2000" b="1" dirty="0">
              <a:latin typeface="宋体" charset="0"/>
              <a:ea typeface="宋体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83D679-57E1-CE45-BC1C-B0838CBB0D09}" type="slidenum">
              <a:rPr lang="en-US" smtClean="0"/>
              <a:t>4</a:t>
            </a:fld>
            <a:endParaRPr lang="en-US" dirty="0"/>
          </a:p>
        </p:txBody>
      </p:sp>
      <p:sp>
        <p:nvSpPr>
          <p:cNvPr id="35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</p:spPr>
        <p:txBody>
          <a:bodyPr/>
          <a:lstStyle/>
          <a:p>
            <a:r>
              <a:rPr lang="en-US" altLang="zh-CN" dirty="0">
                <a:solidFill>
                  <a:srgbClr val="898989"/>
                </a:solidFill>
                <a:latin typeface="Calibri" charset="0"/>
              </a:rPr>
              <a:t>yfh17</a:t>
            </a:r>
            <a:r>
              <a:rPr lang="en-US" dirty="0">
                <a:solidFill>
                  <a:srgbClr val="898989"/>
                </a:solidFill>
                <a:latin typeface="Calibri" charset="0"/>
              </a:rPr>
              <a:t>@mails.tsinghua.edu.cn</a:t>
            </a:r>
          </a:p>
        </p:txBody>
      </p:sp>
      <p:pic>
        <p:nvPicPr>
          <p:cNvPr id="3" name="9d4370ca62a6c97517cc9ffb932b0c2a">
            <a:hlinkClick r:id="" action="ppaction://media"/>
            <a:extLst>
              <a:ext uri="{FF2B5EF4-FFF2-40B4-BE49-F238E27FC236}">
                <a16:creationId xmlns:a16="http://schemas.microsoft.com/office/drawing/2014/main" id="{68F6A39E-FA9A-4C7D-A359-FA1CE88EC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873842" y="1131199"/>
            <a:ext cx="3817397" cy="2163026"/>
          </a:xfrm>
          <a:prstGeom prst="rect">
            <a:avLst/>
          </a:prstGeom>
        </p:spPr>
      </p:pic>
      <p:pic>
        <p:nvPicPr>
          <p:cNvPr id="4" name="20d5351cf12ae924e266d7b40e20307d">
            <a:hlinkClick r:id="" action="ppaction://media"/>
            <a:extLst>
              <a:ext uri="{FF2B5EF4-FFF2-40B4-BE49-F238E27FC236}">
                <a16:creationId xmlns:a16="http://schemas.microsoft.com/office/drawing/2014/main" id="{DF896CF4-CF96-4EDB-AC54-69B54B2EDB2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873841" y="4015529"/>
            <a:ext cx="3817397" cy="216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870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4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dirty="0">
                <a:latin typeface="黑体" charset="0"/>
                <a:ea typeface="黑体" charset="0"/>
              </a:rPr>
              <a:t>惯导数据导出方法</a:t>
            </a:r>
            <a:endParaRPr lang="en-US" altLang="en-US" b="1" dirty="0">
              <a:latin typeface="黑体" charset="0"/>
              <a:ea typeface="黑体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83D679-57E1-CE45-BC1C-B0838CBB0D09}" type="slidenum">
              <a:rPr lang="en-US" smtClean="0"/>
              <a:t>5</a:t>
            </a:fld>
            <a:endParaRPr lang="en-US" dirty="0"/>
          </a:p>
        </p:txBody>
      </p:sp>
      <p:sp>
        <p:nvSpPr>
          <p:cNvPr id="35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</p:spPr>
        <p:txBody>
          <a:bodyPr/>
          <a:lstStyle/>
          <a:p>
            <a:r>
              <a:rPr lang="en-US" altLang="zh-CN" dirty="0">
                <a:solidFill>
                  <a:srgbClr val="898989"/>
                </a:solidFill>
                <a:latin typeface="Calibri" charset="0"/>
              </a:rPr>
              <a:t>yfh17</a:t>
            </a:r>
            <a:r>
              <a:rPr lang="en-US" dirty="0">
                <a:solidFill>
                  <a:srgbClr val="898989"/>
                </a:solidFill>
                <a:latin typeface="Calibri" charset="0"/>
              </a:rPr>
              <a:t>@mails.tsinghua.edu.cn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9B843DE-9CAF-4BEA-8C84-0FBF35335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导出方法</a:t>
            </a:r>
            <a:endParaRPr lang="en-US" altLang="zh-CN" dirty="0"/>
          </a:p>
          <a:p>
            <a:pPr lvl="1"/>
            <a:r>
              <a:rPr lang="zh-CN" altLang="en-US" dirty="0"/>
              <a:t>下载</a:t>
            </a:r>
            <a:r>
              <a:rPr lang="en-US" altLang="zh-CN" dirty="0"/>
              <a:t>MATLAB</a:t>
            </a:r>
            <a:r>
              <a:rPr lang="zh-CN" altLang="en-US" dirty="0"/>
              <a:t>移动版，可以开启加速度计、磁力计、电子罗盘、陀螺仪、</a:t>
            </a:r>
            <a:r>
              <a:rPr lang="en-US" altLang="zh-CN" dirty="0"/>
              <a:t>GPS</a:t>
            </a:r>
            <a:r>
              <a:rPr lang="zh-CN" altLang="en-US" dirty="0"/>
              <a:t>等传感器，本实验中使用加速度计。</a:t>
            </a:r>
            <a:endParaRPr lang="en-US" altLang="zh-CN" dirty="0"/>
          </a:p>
          <a:p>
            <a:pPr lvl="1"/>
            <a:r>
              <a:rPr lang="zh-CN" altLang="en-US" dirty="0"/>
              <a:t>采集好的加速度计信息将会被自动转存成</a:t>
            </a:r>
            <a:r>
              <a:rPr lang="en-US" altLang="zh-CN" dirty="0"/>
              <a:t>.mat</a:t>
            </a:r>
            <a:r>
              <a:rPr lang="zh-CN" altLang="en-US" dirty="0"/>
              <a:t>文件上传</a:t>
            </a:r>
            <a:r>
              <a:rPr lang="en-US" altLang="zh-CN" dirty="0"/>
              <a:t>MATLAB Drive</a:t>
            </a:r>
            <a:r>
              <a:rPr lang="zh-CN" altLang="en-US" dirty="0"/>
              <a:t>云盘，登陆云盘下载即可。</a:t>
            </a:r>
            <a:endParaRPr lang="en-US" altLang="zh-CN" dirty="0"/>
          </a:p>
          <a:p>
            <a:pPr lvl="1"/>
            <a:r>
              <a:rPr lang="zh-CN" altLang="en-US" dirty="0"/>
              <a:t>保存的</a:t>
            </a:r>
            <a:r>
              <a:rPr lang="en-US" altLang="zh-CN" dirty="0"/>
              <a:t>.mat</a:t>
            </a:r>
            <a:r>
              <a:rPr lang="zh-CN" altLang="en-US" dirty="0"/>
              <a:t>文件中包括时间戳与加速度信息，将加速度计采样频率调节为</a:t>
            </a:r>
            <a:r>
              <a:rPr lang="en-US" altLang="zh-CN" dirty="0"/>
              <a:t>12.5Hz</a:t>
            </a:r>
            <a:r>
              <a:rPr lang="zh-CN" altLang="en-US" dirty="0"/>
              <a:t>即可与基站操作脚本对应，根据时间戳将加速度信息与基站采样信息关联即可。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42370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b="1" dirty="0">
                <a:latin typeface="黑体" charset="0"/>
                <a:ea typeface="黑体" charset="0"/>
              </a:rPr>
              <a:t>采集硬件平台原理接口</a:t>
            </a:r>
            <a:endParaRPr lang="en-US" altLang="en-US" b="1" dirty="0">
              <a:latin typeface="黑体" charset="0"/>
              <a:ea typeface="黑体" charset="0"/>
            </a:endParaRPr>
          </a:p>
        </p:txBody>
      </p:sp>
      <p:sp>
        <p:nvSpPr>
          <p:cNvPr id="14340" name="Content Placeholder 5"/>
          <p:cNvSpPr>
            <a:spLocks noGrp="1"/>
          </p:cNvSpPr>
          <p:nvPr>
            <p:ph idx="1"/>
          </p:nvPr>
        </p:nvSpPr>
        <p:spPr>
          <a:xfrm>
            <a:off x="209550" y="1052163"/>
            <a:ext cx="4664292" cy="5428522"/>
          </a:xfrm>
        </p:spPr>
        <p:txBody>
          <a:bodyPr/>
          <a:lstStyle/>
          <a:p>
            <a:pPr marL="112712" indent="0" algn="l" eaLnBrk="1" hangingPunct="1">
              <a:spcBef>
                <a:spcPts val="600"/>
              </a:spcBef>
              <a:buNone/>
            </a:pPr>
            <a:endParaRPr lang="en-US" altLang="zh-CN" sz="1800" b="1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b="1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b="1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b="1" dirty="0">
              <a:latin typeface="宋体" charset="0"/>
              <a:ea typeface="宋体" charset="0"/>
            </a:endParaRPr>
          </a:p>
          <a:p>
            <a:pPr lvl="1" algn="l"/>
            <a:endParaRPr lang="en-US" altLang="zh-CN" sz="1400" b="1" dirty="0">
              <a:latin typeface="宋体" charset="0"/>
              <a:ea typeface="宋体" charset="0"/>
            </a:endParaRPr>
          </a:p>
          <a:p>
            <a:pPr algn="l" eaLnBrk="1" hangingPunct="1">
              <a:spcBef>
                <a:spcPts val="600"/>
              </a:spcBef>
            </a:pPr>
            <a:endParaRPr lang="en-US" altLang="zh-CN" sz="2000" b="1" dirty="0">
              <a:latin typeface="宋体" charset="0"/>
              <a:ea typeface="宋体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83D679-57E1-CE45-BC1C-B0838CBB0D09}" type="slidenum">
              <a:rPr lang="en-US" smtClean="0"/>
              <a:t>6</a:t>
            </a:fld>
            <a:endParaRPr lang="en-US" dirty="0"/>
          </a:p>
        </p:txBody>
      </p:sp>
      <p:sp>
        <p:nvSpPr>
          <p:cNvPr id="35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</p:spPr>
        <p:txBody>
          <a:bodyPr/>
          <a:lstStyle/>
          <a:p>
            <a:r>
              <a:rPr lang="en-US" altLang="zh-CN" dirty="0">
                <a:solidFill>
                  <a:srgbClr val="898989"/>
                </a:solidFill>
                <a:latin typeface="Calibri" charset="0"/>
              </a:rPr>
              <a:t>yfh17</a:t>
            </a:r>
            <a:r>
              <a:rPr lang="en-US" dirty="0">
                <a:solidFill>
                  <a:srgbClr val="898989"/>
                </a:solidFill>
                <a:latin typeface="Calibri" charset="0"/>
              </a:rPr>
              <a:t>@mails.tsinghua.edu.cn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0AC585-4A5E-434F-A78F-59DD554D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738" y="1318568"/>
            <a:ext cx="7612733" cy="398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62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zh-CN" altLang="en-US" b="1" dirty="0">
                <a:latin typeface="黑体" charset="0"/>
                <a:ea typeface="黑体" charset="0"/>
              </a:rPr>
              <a:t>定位结果</a:t>
            </a:r>
            <a:endParaRPr lang="en-US" altLang="en-US" b="1" dirty="0">
              <a:latin typeface="黑体" charset="0"/>
              <a:ea typeface="黑体" charset="0"/>
            </a:endParaRPr>
          </a:p>
        </p:txBody>
      </p:sp>
      <p:sp>
        <p:nvSpPr>
          <p:cNvPr id="14340" name="Content Placeholder 5"/>
          <p:cNvSpPr>
            <a:spLocks noGrp="1"/>
          </p:cNvSpPr>
          <p:nvPr>
            <p:ph idx="1"/>
          </p:nvPr>
        </p:nvSpPr>
        <p:spPr>
          <a:xfrm>
            <a:off x="209549" y="1052163"/>
            <a:ext cx="4362451" cy="5428522"/>
          </a:xfrm>
        </p:spPr>
        <p:txBody>
          <a:bodyPr/>
          <a:lstStyle/>
          <a:p>
            <a:pPr algn="l" eaLnBrk="1" hangingPunct="1">
              <a:spcBef>
                <a:spcPts val="600"/>
              </a:spcBef>
            </a:pPr>
            <a:r>
              <a:rPr lang="zh-CN" altLang="en-US" sz="2400" b="1" dirty="0">
                <a:latin typeface="宋体" charset="0"/>
                <a:ea typeface="宋体" charset="0"/>
              </a:rPr>
              <a:t>环境配置</a:t>
            </a:r>
            <a:endParaRPr lang="en-US" altLang="zh-CN" sz="1800" b="1" dirty="0">
              <a:latin typeface="宋体" charset="0"/>
              <a:ea typeface="宋体" charset="0"/>
            </a:endParaRPr>
          </a:p>
          <a:p>
            <a:pPr algn="l" eaLnBrk="1" hangingPunct="1">
              <a:spcBef>
                <a:spcPts val="600"/>
              </a:spcBef>
            </a:pPr>
            <a:endParaRPr lang="en-US" altLang="zh-CN" sz="2000" b="1" dirty="0">
              <a:latin typeface="宋体" charset="0"/>
              <a:ea typeface="宋体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183D679-57E1-CE45-BC1C-B0838CBB0D09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charset="0"/>
                <a:ea typeface="SimSun" pitchFamily="2" charset="-122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charset="0"/>
              <a:ea typeface="SimSun" pitchFamily="2" charset="-122"/>
            </a:endParaRPr>
          </a:p>
        </p:txBody>
      </p:sp>
      <p:sp>
        <p:nvSpPr>
          <p:cNvPr id="35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SimSun" pitchFamily="2" charset="-122"/>
              </a:rPr>
              <a:t>yfh17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latin typeface="Calibri" charset="0"/>
                <a:ea typeface="SimSun" pitchFamily="2" charset="-122"/>
              </a:rPr>
              <a:t>@mails.tsinghua.edu.cn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394AF0-EE10-44F4-8944-39D008446D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30" t="1099" r="2645" b="7843"/>
          <a:stretch/>
        </p:blipFill>
        <p:spPr>
          <a:xfrm>
            <a:off x="406365" y="1988820"/>
            <a:ext cx="2541270" cy="19888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71A21B-96C0-4AEA-A6AF-FC742CC156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00" t="1143" r="3009" b="7109"/>
          <a:stretch/>
        </p:blipFill>
        <p:spPr>
          <a:xfrm>
            <a:off x="3097194" y="1988820"/>
            <a:ext cx="2510279" cy="19888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993A6F-B4BE-4E11-AA41-D282B49EAD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45" r="2437" b="8788"/>
          <a:stretch/>
        </p:blipFill>
        <p:spPr>
          <a:xfrm>
            <a:off x="5684849" y="1940017"/>
            <a:ext cx="2624486" cy="20376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BBE3F4B-157D-4EEF-8732-6C68071F427D}"/>
              </a:ext>
            </a:extLst>
          </p:cNvPr>
          <p:cNvSpPr txBox="1"/>
          <p:nvPr/>
        </p:nvSpPr>
        <p:spPr>
          <a:xfrm>
            <a:off x="926984" y="4289365"/>
            <a:ext cx="18592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菱形定位结果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73D0545-2556-4A6E-9232-1DAFA1086F79}"/>
              </a:ext>
            </a:extLst>
          </p:cNvPr>
          <p:cNvSpPr txBox="1"/>
          <p:nvPr/>
        </p:nvSpPr>
        <p:spPr>
          <a:xfrm>
            <a:off x="3326131" y="4289365"/>
            <a:ext cx="229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正方形定位结果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D168363-E803-4468-A9EB-FC12058697E2}"/>
              </a:ext>
            </a:extLst>
          </p:cNvPr>
          <p:cNvSpPr txBox="1"/>
          <p:nvPr/>
        </p:nvSpPr>
        <p:spPr>
          <a:xfrm>
            <a:off x="5848404" y="4289365"/>
            <a:ext cx="2297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三角形定位结果</a:t>
            </a:r>
          </a:p>
        </p:txBody>
      </p:sp>
    </p:spTree>
    <p:extLst>
      <p:ext uri="{BB962C8B-B14F-4D97-AF65-F5344CB8AC3E}">
        <p14:creationId xmlns:p14="http://schemas.microsoft.com/office/powerpoint/2010/main" val="2602350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183D679-57E1-CE45-BC1C-B0838CBB0D09}" type="slidenum">
              <a:rPr lang="en-US" smtClean="0"/>
              <a:t>8</a:t>
            </a:fld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3970918" y="2943226"/>
            <a:ext cx="1572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C00000"/>
                </a:solidFill>
              </a:rPr>
              <a:t>谢谢！</a:t>
            </a:r>
            <a:endParaRPr lang="en-US" sz="4400" dirty="0">
              <a:solidFill>
                <a:srgbClr val="C00000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7754" y="6582707"/>
            <a:ext cx="2133600" cy="266043"/>
          </a:xfrm>
        </p:spPr>
        <p:txBody>
          <a:bodyPr/>
          <a:lstStyle/>
          <a:p>
            <a:r>
              <a:rPr lang="en-US" altLang="zh-CN" dirty="0">
                <a:solidFill>
                  <a:srgbClr val="898989"/>
                </a:solidFill>
                <a:latin typeface="Calibri" charset="0"/>
              </a:rPr>
              <a:t>yfh17</a:t>
            </a:r>
            <a:r>
              <a:rPr lang="en-US" dirty="0">
                <a:solidFill>
                  <a:srgbClr val="898989"/>
                </a:solidFill>
                <a:latin typeface="Calibri" charset="0"/>
              </a:rPr>
              <a:t>@mails.tsinghua.edu.cn</a:t>
            </a:r>
          </a:p>
        </p:txBody>
      </p:sp>
    </p:spTree>
    <p:extLst>
      <p:ext uri="{BB962C8B-B14F-4D97-AF65-F5344CB8AC3E}">
        <p14:creationId xmlns:p14="http://schemas.microsoft.com/office/powerpoint/2010/main" val="124503642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53"/>
  <p:tag name="DEFAULTHEIGHT" val="269"/>
</p:tagLst>
</file>

<file path=ppt/theme/theme1.xml><?xml version="1.0" encoding="utf-8"?>
<a:theme xmlns:a="http://schemas.openxmlformats.org/drawingml/2006/main" name="wgroup-release-08-2013-02-1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ABE8C317-778C-F24A-9D72-894949E09DC1}" vid="{D4A4A4C7-6ED7-5744-BF33-82214E031CED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中文模板</Template>
  <TotalTime>96</TotalTime>
  <Words>540</Words>
  <Application>Microsoft Office PowerPoint</Application>
  <PresentationFormat>全屏显示(4:3)</PresentationFormat>
  <Paragraphs>72</Paragraphs>
  <Slides>8</Slides>
  <Notes>8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7" baseType="lpstr">
      <vt:lpstr>Lucida Grande</vt:lpstr>
      <vt:lpstr>SimHei</vt:lpstr>
      <vt:lpstr>SimHei</vt:lpstr>
      <vt:lpstr>宋体</vt:lpstr>
      <vt:lpstr>宋体</vt:lpstr>
      <vt:lpstr>Arial</vt:lpstr>
      <vt:lpstr>Calibri</vt:lpstr>
      <vt:lpstr>Cambria Math</vt:lpstr>
      <vt:lpstr>wgroup-release-08-2013-02-12</vt:lpstr>
      <vt:lpstr>实验场景描述与定位结果</vt:lpstr>
      <vt:lpstr>实验环境</vt:lpstr>
      <vt:lpstr>实验器材配置</vt:lpstr>
      <vt:lpstr>实验过程配置</vt:lpstr>
      <vt:lpstr>惯导数据导出方法</vt:lpstr>
      <vt:lpstr>采集硬件平台原理接口</vt:lpstr>
      <vt:lpstr>定位结果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标题</dc:title>
  <dc:creator>ii</dc:creator>
  <cp:lastModifiedBy>刘 峻琛</cp:lastModifiedBy>
  <cp:revision>14</cp:revision>
  <dcterms:created xsi:type="dcterms:W3CDTF">2019-05-13T09:31:25Z</dcterms:created>
  <dcterms:modified xsi:type="dcterms:W3CDTF">2021-05-17T05:50:44Z</dcterms:modified>
</cp:coreProperties>
</file>